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69" r:id="rId6"/>
    <p:sldId id="271" r:id="rId7"/>
    <p:sldId id="272" r:id="rId8"/>
    <p:sldId id="274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69"/>
    <a:srgbClr val="EEB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58"/>
    <p:restoredTop sz="96164"/>
  </p:normalViewPr>
  <p:slideViewPr>
    <p:cSldViewPr snapToGrid="0" snapToObjects="1">
      <p:cViewPr varScale="1">
        <p:scale>
          <a:sx n="115" d="100"/>
          <a:sy n="115" d="100"/>
        </p:scale>
        <p:origin x="224" y="256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147" d="100"/>
          <a:sy n="147" d="100"/>
        </p:scale>
        <p:origin x="321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CDE0B-E003-374E-BA59-14DF5DF20967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4FF6D-E07C-6E4A-B989-630610F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8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62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5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03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59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73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16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17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CB8DEE-A170-A640-22F6-6BAC64788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877864D-0737-CD1E-7275-558D98C073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43F5F8-81A3-0D8E-E50B-B4494238E5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180B2-DF2D-9BEA-E3C8-12511D3499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96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1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5F498-82E6-0747-9F43-426101C0F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4B765-CEC9-894C-8F2D-0D933BA71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95F9B-7102-3048-B090-0C743F6C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55B5B-0ED4-FC47-ABC8-8FDA9951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F5B26-93C0-1B4E-A099-989FD355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7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0FBF5-6751-DC45-860D-6A23CCC8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A2664-D8FB-4945-84CC-7F12C4C99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386A8-12D2-9747-BA7A-C095D543D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8B403-58A6-AF4E-9A53-C772DFAD6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2EEFE-A044-D84C-B2F0-1ADD7CEB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2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2DEEC0-5777-FB43-BEBE-D4C59B19A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32395-48FC-FF43-AD41-64725D20C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1F380-9EF5-2241-B11E-08F31E80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5E9A2-76D1-6344-A3EB-863B27FB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4BEB0-BEFE-D543-B049-50013A3F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3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7E32F-58A0-5A41-81B5-73D5C182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52AED-5E7E-E742-9298-0DCD68DED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EF95-2B64-3540-8A1A-402DE5CB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BD754-8581-3A42-A564-62CCE7EF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909D6-C480-904B-9849-6E8CF06B4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7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1076-10F8-FD4B-B1EF-93E445AD8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FF740-8D2E-F14E-ABE8-476A465C9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17FCB-2925-664E-A89E-E19F8012A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E5579-9202-C940-BC9C-9A73126D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58231-61A7-074C-B088-975B6DA6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2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7A8E-034C-BE47-861F-E8637506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E7D7F-F06E-5040-9A36-9B0347F7A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AE7D1-74CA-AF43-9F72-68089C384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A726-5157-514A-A8C5-E8F6C4680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73803-4D14-9144-9F86-4CCC59DE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9CC36-1B18-2547-AA87-132130D66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2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8EA5-11A6-5C44-BD97-EFC83C48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10375-E1D7-8C43-9AED-F055BED05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23888-6C4E-2340-B057-C710EADE2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22871A-4861-454B-ADF6-9B78BD7CC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46F332-AA1F-684A-BF10-822DF25C0E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593D63-95BE-A34E-8903-F3C73F0D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16FA05-0868-1142-AC99-41C5674E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049A13-ACA5-334C-B8C5-F08FCC7C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9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BCA04-EAF0-E74D-9173-25576ABAD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2CA12-4DF5-4F41-8527-B06D83C94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677F1-F4D0-D548-98F8-7A46C7BD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7E937-1642-E841-BD8F-178A311D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6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DF48D-B055-4A42-9D3F-9A911311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16A65-7AC8-9A4A-801E-692AC4A6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F4E9A-539D-CE46-9896-CB6F6A58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9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1030-FA0D-AB44-9698-52102974A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98B65-A5C0-9145-839B-FA82B3D7B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8A2F8-D93E-EC4B-8CDD-358436114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6B8FC-A4CE-8143-BCB6-C723D48C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3E4FE-FECB-FC4B-A5BB-48AD617A2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B6D7A-C56A-9E47-AFE4-9058E0C8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0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8065B-B41C-8E4B-BAD0-7241D9E2A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702239-676C-C34D-BBBE-2469C36BF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36D48-3632-D747-AE68-F26AC8709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C9907-6CC9-A349-9A09-549E2568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6E61-7CCE-F04B-A93E-0F591467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DAE67-66DB-3447-ACE9-EC12EAA0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7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BC7DF3-8E9E-1545-975C-9BD785B0E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4E6DE-F8C3-FC4B-8D60-0618B84E0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7C806-E0E4-2640-957B-8A5ACF001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E31A2-434E-B74F-8608-6DCB93B6B23A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01E45-07A0-0448-8508-C1AFB7C7F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56D39-1D18-A941-AC1A-10CA871F3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8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4F4057-E53E-A84D-B3D7-477CA060A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683" y="2577194"/>
            <a:ext cx="6530627" cy="2387600"/>
          </a:xfrm>
        </p:spPr>
        <p:txBody>
          <a:bodyPr vert="horz" anchor="t">
            <a:norm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Team Up To Figh</a:t>
            </a:r>
            <a:r>
              <a:rPr lang="en-US" sz="3600" b="1" dirty="0">
                <a:solidFill>
                  <a:srgbClr val="004669"/>
                </a:solidFill>
                <a:latin typeface="Myriad Pro" panose="020B0503030403020204" pitchFamily="34" charset="0"/>
              </a:rPr>
              <a:t>t TB</a:t>
            </a:r>
            <a:r>
              <a:rPr lang="en-US" sz="3600" b="1" i="0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:</a:t>
            </a:r>
            <a:br>
              <a:rPr lang="en-US" sz="3600" b="0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</a:br>
            <a:r>
              <a:rPr lang="en-US" sz="3600" b="0" i="1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Reaching a </a:t>
            </a:r>
            <a:r>
              <a:rPr lang="en-US" sz="3600" i="1">
                <a:solidFill>
                  <a:srgbClr val="004669"/>
                </a:solidFill>
                <a:latin typeface="Myriad Pro" panose="020B0503030403020204" pitchFamily="34" charset="0"/>
              </a:rPr>
              <a:t>Consensus </a:t>
            </a:r>
            <a:br>
              <a:rPr lang="en-US" sz="3600" i="1">
                <a:solidFill>
                  <a:srgbClr val="004669"/>
                </a:solidFill>
                <a:latin typeface="Myriad Pro" panose="020B0503030403020204" pitchFamily="34" charset="0"/>
              </a:rPr>
            </a:br>
            <a:r>
              <a:rPr lang="en-US" sz="3600" i="1">
                <a:solidFill>
                  <a:srgbClr val="004669"/>
                </a:solidFill>
                <a:latin typeface="Myriad Pro" panose="020B0503030403020204" pitchFamily="34" charset="0"/>
              </a:rPr>
              <a:t>to</a:t>
            </a:r>
            <a:r>
              <a:rPr lang="en-US" sz="3600" b="0" i="1" u="none" strike="noStrike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 Identify </a:t>
            </a:r>
            <a:r>
              <a:rPr lang="en-US" sz="3600" b="0" i="1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Effective </a:t>
            </a:r>
            <a:r>
              <a:rPr lang="en-US" sz="3600" b="0" i="1" u="none" strike="noStrike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TB Treatments</a:t>
            </a:r>
            <a:endParaRPr lang="en-US" sz="3600" b="1" dirty="0">
              <a:solidFill>
                <a:srgbClr val="004669"/>
              </a:solidFill>
              <a:latin typeface="Myriad Pro" panose="020B0503030403020204" pitchFamily="34" charset="0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rgbClr val="EEB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solidFill>
            <a:srgbClr val="EEB11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Block Arc 48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rgbClr val="00466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: Shape 54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rgbClr val="00466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Arc 56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Freeform: Shape 58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A3BCD966-84FC-AA7B-12D9-DA99EAED3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873" y="537736"/>
            <a:ext cx="4710127" cy="1492028"/>
          </a:xfrm>
          <a:prstGeom prst="rect">
            <a:avLst/>
          </a:prstGeom>
        </p:spPr>
      </p:pic>
      <p:pic>
        <p:nvPicPr>
          <p:cNvPr id="4" name="Picture 3" descr="A red letter on a black background&#10;&#10;Description automatically generated">
            <a:extLst>
              <a:ext uri="{FF2B5EF4-FFF2-40B4-BE49-F238E27FC236}">
                <a16:creationId xmlns:a16="http://schemas.microsoft.com/office/drawing/2014/main" id="{9C15BDF8-3761-A75F-3CBA-204A024C4B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3814" y="5795164"/>
            <a:ext cx="2414845" cy="527835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CF5B7223-669A-6EF6-0531-8AE6BEEE7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68" y="4962669"/>
            <a:ext cx="1797456" cy="157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40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C5020E3D-6FB4-E81C-9822-9BB19F9CE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2449511"/>
            <a:ext cx="3122237" cy="1690687"/>
          </a:xfrm>
        </p:spPr>
        <p:txBody>
          <a:bodyPr anchor="t"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Teacher Authors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59" y="705119"/>
            <a:ext cx="6294327" cy="5447762"/>
          </a:xfrm>
        </p:spPr>
        <p:txBody>
          <a:bodyPr anchor="ctr">
            <a:normAutofit lnSpcReduction="10000"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36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Ashley Arevalo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San Antonio ISD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High School Science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3200" b="1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36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Mayra Barajas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San Antonio ISD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High School Science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3200" b="1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36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David </a:t>
            </a:r>
            <a:r>
              <a:rPr lang="en-US" sz="3600" b="1" i="0" u="none" strike="noStrike" dirty="0" err="1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Guadiano</a:t>
            </a:r>
            <a:r>
              <a:rPr lang="en-US" sz="36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, Jr.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San Antonio ISD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High School Math</a:t>
            </a:r>
            <a:br>
              <a:rPr lang="en-US" b="1" dirty="0">
                <a:solidFill>
                  <a:srgbClr val="004669"/>
                </a:solidFill>
                <a:latin typeface="Myriad Pro" panose="020B0503030403020204" pitchFamily="34" charset="0"/>
              </a:rPr>
            </a:br>
            <a:endParaRPr lang="en-US" b="1" dirty="0">
              <a:solidFill>
                <a:srgbClr val="004669"/>
              </a:solidFill>
              <a:latin typeface="Myriad Pro" panose="020B050303040302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3" name="Picture 2">
            <a:extLst>
              <a:ext uri="{FF2B5EF4-FFF2-40B4-BE49-F238E27FC236}">
                <a16:creationId xmlns:a16="http://schemas.microsoft.com/office/drawing/2014/main" id="{719C1F50-875E-C164-9980-44930FE36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4A818279-C30E-0053-CE05-83A33B4CB9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  <p:pic>
        <p:nvPicPr>
          <p:cNvPr id="16" name="Picture 15" descr="A microscope and flask with yellow liquid&#10;&#10;Description automatically generated">
            <a:extLst>
              <a:ext uri="{FF2B5EF4-FFF2-40B4-BE49-F238E27FC236}">
                <a16:creationId xmlns:a16="http://schemas.microsoft.com/office/drawing/2014/main" id="{3C2531B4-AD28-7384-5A34-DE2CBA214F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3382" y="3312418"/>
            <a:ext cx="2480836" cy="270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8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DBF462F0-B0E2-1462-AEC5-7ED212066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5731353A-36DB-2CF2-AE54-99AD72A0D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A30D4DD5-AB65-8653-B462-BAB97FB52D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2455479"/>
            <a:ext cx="3122237" cy="1497293"/>
          </a:xfrm>
        </p:spPr>
        <p:txBody>
          <a:bodyPr anchor="t"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Activity Introduction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955" y="628557"/>
            <a:ext cx="6584234" cy="5992110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The local health authority in your city has identified tuberculosis (TB) as a significant public health concern due to recent outbreaks and a rise in cases. </a:t>
            </a:r>
          </a:p>
          <a:p>
            <a:pPr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endParaRPr lang="en-US" sz="2400" b="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They have launched a community engagement initiative aimed at </a:t>
            </a:r>
            <a:r>
              <a:rPr lang="en-US" sz="2400" b="0" i="0" u="sng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raising awareness about TB</a:t>
            </a:r>
            <a:r>
              <a:rPr lang="en-US" sz="24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, </a:t>
            </a:r>
            <a:r>
              <a:rPr lang="en-US" sz="2400" b="0" i="0" u="sng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TB</a:t>
            </a:r>
            <a:r>
              <a:rPr lang="en-US" sz="2400" b="0" i="0" u="sng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 symptoms</a:t>
            </a:r>
            <a:r>
              <a:rPr lang="en-US" sz="24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, and </a:t>
            </a:r>
            <a:r>
              <a:rPr lang="en-US" sz="2400" b="0" i="0" u="sng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current available treatments</a:t>
            </a:r>
            <a:r>
              <a:rPr lang="en-US" sz="24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. </a:t>
            </a:r>
          </a:p>
          <a:p>
            <a:pPr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endParaRPr lang="en-US" sz="2400" b="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As part of this initiative, they are collaborating with </a:t>
            </a: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Texas Biomedical Research Institute</a:t>
            </a:r>
            <a:r>
              <a:rPr lang="en-US" sz="24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 in San Antonio, Texas, to educate residents about the disease and empower residents with essential information.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endParaRPr lang="en-US" sz="2400" b="0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211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B3D870E1-B74B-7C65-6930-32284E515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E1283711-6959-CB98-903B-BF80F8EF7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767CC55C-F6BC-3140-E117-6956452F1B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065" y="406661"/>
            <a:ext cx="6584234" cy="599211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You have been selected to be part of a Local Expert Committee that will recommend a treatment option to promote to the public. </a:t>
            </a:r>
            <a:br>
              <a:rPr lang="en-US" sz="24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</a:br>
            <a:endParaRPr lang="en-US" sz="2400" b="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The Local Expert Committee is composed of experts from three different career fields.  </a:t>
            </a:r>
          </a:p>
          <a:p>
            <a:pPr lvl="1">
              <a:spcBef>
                <a:spcPts val="0"/>
              </a:spcBef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0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Each expert is passionate about public health and is determined to make a difference. </a:t>
            </a:r>
          </a:p>
          <a:p>
            <a:pPr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endParaRPr lang="en-US" sz="2400" b="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The Local Expert Committee will use the most current research to come to a consensus on their TB treatment recommendation to promote.</a:t>
            </a:r>
            <a:endParaRPr lang="en-US" sz="2400" b="0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A9D13D6F-B41B-6164-7318-F52B45A2F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2455479"/>
            <a:ext cx="3122237" cy="1497293"/>
          </a:xfrm>
        </p:spPr>
        <p:txBody>
          <a:bodyPr anchor="t"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Activity Introduction</a:t>
            </a:r>
          </a:p>
        </p:txBody>
      </p:sp>
    </p:spTree>
    <p:extLst>
      <p:ext uri="{BB962C8B-B14F-4D97-AF65-F5344CB8AC3E}">
        <p14:creationId xmlns:p14="http://schemas.microsoft.com/office/powerpoint/2010/main" val="4681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9">
            <a:extLst>
              <a:ext uri="{FF2B5EF4-FFF2-40B4-BE49-F238E27FC236}">
                <a16:creationId xmlns:a16="http://schemas.microsoft.com/office/drawing/2014/main" id="{78CE48A9-B7AA-9D9F-27C6-A4344D518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93360976-2EE4-6312-7332-F433EED3F2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CDA6F115-7E7D-8586-A0A2-F9292A8FC8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2256818"/>
            <a:ext cx="3122237" cy="1661701"/>
          </a:xfrm>
        </p:spPr>
        <p:txBody>
          <a:bodyPr anchor="t"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Activity </a:t>
            </a:r>
            <a:b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Step 1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21" name="Picture 20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AB272A77-EA79-7771-BEA2-90224CB244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4971" y="3427169"/>
            <a:ext cx="7772400" cy="302417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D6B88C5-F4EA-7B16-E7FB-F61890F05C45}"/>
              </a:ext>
            </a:extLst>
          </p:cNvPr>
          <p:cNvSpPr txBox="1"/>
          <p:nvPr/>
        </p:nvSpPr>
        <p:spPr>
          <a:xfrm>
            <a:off x="3849795" y="5378172"/>
            <a:ext cx="1447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4669"/>
                </a:solidFill>
                <a:latin typeface="Myriad Pro" panose="020B0503030403020204" pitchFamily="34" charset="0"/>
              </a:rPr>
              <a:t>Physician</a:t>
            </a:r>
          </a:p>
          <a:p>
            <a:pPr algn="ctr"/>
            <a:r>
              <a:rPr lang="en-US" sz="1600" dirty="0">
                <a:solidFill>
                  <a:srgbClr val="004669"/>
                </a:solidFill>
                <a:latin typeface="Myriad Pro" panose="020B0503030403020204" pitchFamily="34" charset="0"/>
              </a:rPr>
              <a:t>Medical Expert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8A4092-941A-CEF9-8CBE-928CE24F4E61}"/>
              </a:ext>
            </a:extLst>
          </p:cNvPr>
          <p:cNvSpPr txBox="1"/>
          <p:nvPr/>
        </p:nvSpPr>
        <p:spPr>
          <a:xfrm>
            <a:off x="5746597" y="5378172"/>
            <a:ext cx="242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4669"/>
                </a:solidFill>
                <a:latin typeface="Myriad Pro" panose="020B0503030403020204" pitchFamily="34" charset="0"/>
              </a:rPr>
              <a:t>Immunologist</a:t>
            </a:r>
          </a:p>
          <a:p>
            <a:pPr algn="ctr"/>
            <a:r>
              <a:rPr lang="en-US" sz="1600" dirty="0">
                <a:solidFill>
                  <a:srgbClr val="004669"/>
                </a:solidFill>
                <a:latin typeface="Myriad Pro" panose="020B0503030403020204" pitchFamily="34" charset="0"/>
              </a:rPr>
              <a:t>Immune System Expert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3F6DDB-E4D4-8330-DC2C-CF11920E6CA9}"/>
              </a:ext>
            </a:extLst>
          </p:cNvPr>
          <p:cNvSpPr txBox="1"/>
          <p:nvPr/>
        </p:nvSpPr>
        <p:spPr>
          <a:xfrm>
            <a:off x="8789675" y="5378172"/>
            <a:ext cx="2177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4669"/>
                </a:solidFill>
                <a:latin typeface="Myriad Pro" panose="020B0503030403020204" pitchFamily="34" charset="0"/>
              </a:rPr>
              <a:t>Statistician</a:t>
            </a:r>
          </a:p>
          <a:p>
            <a:pPr algn="ctr"/>
            <a:r>
              <a:rPr lang="en-US" sz="1600" dirty="0">
                <a:solidFill>
                  <a:srgbClr val="004669"/>
                </a:solidFill>
                <a:latin typeface="Myriad Pro" panose="020B0503030403020204" pitchFamily="34" charset="0"/>
              </a:rPr>
              <a:t>Data Expert</a:t>
            </a:r>
          </a:p>
        </p:txBody>
      </p:sp>
      <p:sp>
        <p:nvSpPr>
          <p:cNvPr id="16" name="Content Placeholder 17">
            <a:extLst>
              <a:ext uri="{FF2B5EF4-FFF2-40B4-BE49-F238E27FC236}">
                <a16:creationId xmlns:a16="http://schemas.microsoft.com/office/drawing/2014/main" id="{C5FCCD62-0353-C802-BA67-EED54070721A}"/>
              </a:ext>
            </a:extLst>
          </p:cNvPr>
          <p:cNvSpPr txBox="1">
            <a:spLocks/>
          </p:cNvSpPr>
          <p:nvPr/>
        </p:nvSpPr>
        <p:spPr>
          <a:xfrm>
            <a:off x="3871097" y="484308"/>
            <a:ext cx="61702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004669"/>
                </a:solidFill>
                <a:latin typeface="Myriad Pro" panose="020B0503030403020204" pitchFamily="34" charset="0"/>
              </a:rPr>
              <a:t>Step 1</a:t>
            </a:r>
            <a:r>
              <a:rPr lang="en-US" sz="2400" dirty="0">
                <a:solidFill>
                  <a:srgbClr val="004669"/>
                </a:solidFill>
                <a:latin typeface="Myriad Pro" panose="020B0503030403020204" pitchFamily="34" charset="0"/>
              </a:rPr>
              <a:t>: Assign Each Student a Profession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4669"/>
                </a:solidFill>
                <a:latin typeface="Myriad Pro" panose="020B0503030403020204" pitchFamily="34" charset="0"/>
              </a:rPr>
              <a:t>Each group must have at least one of each profession.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4669"/>
                </a:solidFill>
                <a:latin typeface="Myriad Pro" panose="020B0503030403020204" pitchFamily="34" charset="0"/>
              </a:rPr>
              <a:t>These groups are </a:t>
            </a:r>
            <a:r>
              <a:rPr lang="en-US" sz="2400" i="1" dirty="0">
                <a:solidFill>
                  <a:srgbClr val="004669"/>
                </a:solidFill>
                <a:latin typeface="Myriad Pro" panose="020B0503030403020204" pitchFamily="34" charset="0"/>
              </a:rPr>
              <a:t>Local Expert Groups</a:t>
            </a:r>
            <a:r>
              <a:rPr lang="en-US" sz="2400" dirty="0">
                <a:solidFill>
                  <a:srgbClr val="004669"/>
                </a:solidFill>
                <a:latin typeface="Myriad Pro" panose="020B0503030403020204" pitchFamily="34" charset="0"/>
              </a:rPr>
              <a:t>.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4669"/>
                </a:solidFill>
                <a:latin typeface="Myriad Pro" panose="020B0503030403020204" pitchFamily="34" charset="0"/>
              </a:rPr>
              <a:t>Provide each student with their assigned profession handout.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solidFill>
                <a:srgbClr val="004669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45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9">
            <a:extLst>
              <a:ext uri="{FF2B5EF4-FFF2-40B4-BE49-F238E27FC236}">
                <a16:creationId xmlns:a16="http://schemas.microsoft.com/office/drawing/2014/main" id="{00B84261-524E-95E8-3308-D8B921983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6DDC6FF4-E6D0-828B-504D-076EA81DC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2D6FFB6E-705D-7FD6-2BE3-A9334DDF08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2230677"/>
            <a:ext cx="3122237" cy="1822296"/>
          </a:xfrm>
        </p:spPr>
        <p:txBody>
          <a:bodyPr anchor="t"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Activity </a:t>
            </a:r>
            <a:b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Step 2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59F843A6-BE22-75C8-5C1C-4449C86C1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0982" y="454026"/>
            <a:ext cx="6234400" cy="6237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4669"/>
                </a:solidFill>
                <a:latin typeface="Myriad Pro" panose="020B0503030403020204" pitchFamily="34" charset="0"/>
              </a:rPr>
              <a:t>Step 2: Prepping for Professional Conferences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4669"/>
                </a:solidFill>
                <a:latin typeface="Myriad Pro" panose="020B0503030403020204" pitchFamily="34" charset="0"/>
              </a:rPr>
              <a:t>Each professional must attend a “conference” with their peers.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4669"/>
                </a:solidFill>
                <a:latin typeface="Myriad Pro" panose="020B0503030403020204" pitchFamily="34" charset="0"/>
              </a:rPr>
              <a:t>To prepare for discussions at the conference, experts must read assigned sections of the transformed article, </a:t>
            </a:r>
            <a:r>
              <a:rPr lang="en-US" sz="2400" i="1" dirty="0">
                <a:solidFill>
                  <a:srgbClr val="004669"/>
                </a:solidFill>
                <a:latin typeface="Myriad Pro" panose="020B0503030403020204" pitchFamily="34" charset="0"/>
              </a:rPr>
              <a:t>Me vs. TB: Boosting the Immune System to Defeat an Ancient Adversary:</a:t>
            </a:r>
            <a:endParaRPr lang="en-US" sz="2400" dirty="0">
              <a:solidFill>
                <a:srgbClr val="004669"/>
              </a:solidFill>
              <a:latin typeface="Myriad Pro" panose="020B0503030403020204" pitchFamily="34" charset="0"/>
            </a:endParaRP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i="1" dirty="0">
                <a:solidFill>
                  <a:srgbClr val="004669"/>
                </a:solidFill>
                <a:latin typeface="Myriad Pro" panose="020B0503030403020204" pitchFamily="34" charset="0"/>
              </a:rPr>
              <a:t>Physicians:</a:t>
            </a: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 Background and Host Directed Therapies</a:t>
            </a: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i="1" dirty="0">
                <a:solidFill>
                  <a:srgbClr val="004669"/>
                </a:solidFill>
                <a:latin typeface="Myriad Pro" panose="020B0503030403020204" pitchFamily="34" charset="0"/>
              </a:rPr>
              <a:t>Immunologists</a:t>
            </a: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: Cell Death Pathways, TB, and Apoptosis</a:t>
            </a: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i="1" dirty="0">
                <a:solidFill>
                  <a:srgbClr val="004669"/>
                </a:solidFill>
                <a:latin typeface="Myriad Pro" panose="020B0503030403020204" pitchFamily="34" charset="0"/>
              </a:rPr>
              <a:t>Statisticians:</a:t>
            </a: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 Methods and Results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4669"/>
                </a:solidFill>
                <a:latin typeface="Myriad Pro" panose="020B0503030403020204" pitchFamily="34" charset="0"/>
              </a:rPr>
              <a:t>Set a timer for reading assigned sections. Recommend 15 minutes.</a:t>
            </a:r>
          </a:p>
          <a:p>
            <a:pPr marL="457200" lvl="1" indent="0">
              <a:buNone/>
            </a:pPr>
            <a:endParaRPr lang="en-US" dirty="0">
              <a:solidFill>
                <a:srgbClr val="004669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7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9">
            <a:extLst>
              <a:ext uri="{FF2B5EF4-FFF2-40B4-BE49-F238E27FC236}">
                <a16:creationId xmlns:a16="http://schemas.microsoft.com/office/drawing/2014/main" id="{45B62398-3A4A-C5AD-1058-DC783432D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3DF238B3-9022-9FC0-6D21-B5193AF03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470B3B64-8510-744C-FC93-A7E4FF6688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2393111"/>
            <a:ext cx="3122237" cy="1629382"/>
          </a:xfrm>
        </p:spPr>
        <p:txBody>
          <a:bodyPr anchor="t"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Activity </a:t>
            </a:r>
            <a:b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Step 3</a:t>
            </a:r>
          </a:p>
        </p:txBody>
      </p:sp>
      <p:sp>
        <p:nvSpPr>
          <p:cNvPr id="12" name="Arc 11" hidden="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59F843A6-BE22-75C8-5C1C-4449C86C1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070" y="678473"/>
            <a:ext cx="7308024" cy="3875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4669"/>
                </a:solidFill>
                <a:latin typeface="Myriad Pro" panose="020B0503030403020204" pitchFamily="34" charset="0"/>
              </a:rPr>
              <a:t>Step 3: Professional Conferences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4669"/>
                </a:solidFill>
                <a:latin typeface="Myriad Pro" panose="020B0503030403020204" pitchFamily="34" charset="0"/>
              </a:rPr>
              <a:t>Professional Conference time!</a:t>
            </a: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After reading the assigned sections, each professional will attend conference specific to their profession:</a:t>
            </a:r>
          </a:p>
          <a:p>
            <a:pPr lvl="2">
              <a:buClr>
                <a:srgbClr val="004669"/>
              </a:buClr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4669"/>
                </a:solidFill>
                <a:latin typeface="Myriad Pro" panose="020B0503030403020204" pitchFamily="34" charset="0"/>
              </a:rPr>
              <a:t>Physician Conference</a:t>
            </a:r>
          </a:p>
          <a:p>
            <a:pPr lvl="2">
              <a:buClr>
                <a:srgbClr val="004669"/>
              </a:buClr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4669"/>
                </a:solidFill>
                <a:latin typeface="Myriad Pro" panose="020B0503030403020204" pitchFamily="34" charset="0"/>
              </a:rPr>
              <a:t>Immunologist Conference</a:t>
            </a:r>
          </a:p>
          <a:p>
            <a:pPr lvl="2">
              <a:buClr>
                <a:srgbClr val="004669"/>
              </a:buClr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4669"/>
                </a:solidFill>
                <a:latin typeface="Myriad Pro" panose="020B0503030403020204" pitchFamily="34" charset="0"/>
              </a:rPr>
              <a:t>Statistician Conference</a:t>
            </a:r>
          </a:p>
          <a:p>
            <a:pPr lvl="1"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Each conference can have “break out” rooms, creating smaller discussion groups within each professional conference. </a:t>
            </a:r>
          </a:p>
          <a:p>
            <a:pPr marL="457200" lvl="1" indent="0">
              <a:buNone/>
            </a:pPr>
            <a:endParaRPr lang="en-US" sz="2200" dirty="0">
              <a:solidFill>
                <a:srgbClr val="004669"/>
              </a:solidFill>
              <a:latin typeface="Myriad Pro" panose="020B0503030403020204" pitchFamily="34" charset="0"/>
            </a:endParaRPr>
          </a:p>
        </p:txBody>
      </p:sp>
      <p:pic>
        <p:nvPicPr>
          <p:cNvPr id="16" name="Picture 15" descr="A light bulb with gears and text&#10;&#10;Description automatically generated">
            <a:extLst>
              <a:ext uri="{FF2B5EF4-FFF2-40B4-BE49-F238E27FC236}">
                <a16:creationId xmlns:a16="http://schemas.microsoft.com/office/drawing/2014/main" id="{E0097334-D563-A4A9-AAD6-D0ABCC739E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830" y="4208848"/>
            <a:ext cx="3264355" cy="261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6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004B8D-EAAB-BE28-37FC-DF08A4E93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079EDD-C654-4EC1-CAA4-3F15DBF2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9">
            <a:extLst>
              <a:ext uri="{FF2B5EF4-FFF2-40B4-BE49-F238E27FC236}">
                <a16:creationId xmlns:a16="http://schemas.microsoft.com/office/drawing/2014/main" id="{CEEF7EC8-BABF-AE69-B019-86CCC8A11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D9F50133-B333-8A7A-9F85-37B20F15B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3E8F6A71-3E61-2391-2651-5C574335F5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40F861-B3C2-F832-A61B-10737FD64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2363499"/>
            <a:ext cx="3122237" cy="1497294"/>
          </a:xfrm>
        </p:spPr>
        <p:txBody>
          <a:bodyPr anchor="t"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Activity </a:t>
            </a:r>
            <a:b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Step 3</a:t>
            </a:r>
          </a:p>
        </p:txBody>
      </p:sp>
      <p:sp>
        <p:nvSpPr>
          <p:cNvPr id="12" name="Arc 11" hidden="1">
            <a:extLst>
              <a:ext uri="{FF2B5EF4-FFF2-40B4-BE49-F238E27FC236}">
                <a16:creationId xmlns:a16="http://schemas.microsoft.com/office/drawing/2014/main" id="{C71C5674-FBFB-8F4E-82DC-C310D359BF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D22BFE5-CB4C-3C2F-FE2D-F06F7CA6E228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28B9EF-36E0-3F6B-788F-B1024DA8A1ED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A1518A06-0010-1474-34F9-DD5B4CE57261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8AEB7657-5C41-574D-98F9-3053F10BA080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580E3E40-D176-BDD2-E438-B1D84153B4CD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7F7A634-B9C4-EFEB-1BC1-19F5D159D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104" y="694484"/>
            <a:ext cx="7308024" cy="6063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4669"/>
                </a:solidFill>
                <a:latin typeface="Myriad Pro" panose="020B0503030403020204" pitchFamily="34" charset="0"/>
              </a:rPr>
              <a:t>Step 3: Professional Conferences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4669"/>
                </a:solidFill>
                <a:latin typeface="Myriad Pro" panose="020B0503030403020204" pitchFamily="34" charset="0"/>
              </a:rPr>
              <a:t>Professional Conference time!</a:t>
            </a: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Using the profession handout, locate the section for your assigned profession.</a:t>
            </a: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Discuss the questions:</a:t>
            </a:r>
          </a:p>
          <a:p>
            <a:pPr lvl="2">
              <a:buClr>
                <a:srgbClr val="004669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4669"/>
                </a:solidFill>
                <a:latin typeface="Myriad Pro" panose="020B0503030403020204" pitchFamily="34" charset="0"/>
              </a:rPr>
              <a:t>Refer to sections of the recently read TB article.</a:t>
            </a:r>
          </a:p>
          <a:p>
            <a:pPr lvl="2">
              <a:buClr>
                <a:srgbClr val="004669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4669"/>
                </a:solidFill>
                <a:latin typeface="Myriad Pro" panose="020B0503030403020204" pitchFamily="34" charset="0"/>
              </a:rPr>
              <a:t>Come to a consensus to answer each question pertaining to your profession.</a:t>
            </a: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Set a timer for the professional conferences (15:00 min). 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</a:rPr>
              <a:t>Each professional prepares a summary to take back to their </a:t>
            </a:r>
            <a:r>
              <a:rPr lang="en-US" i="1" dirty="0">
                <a:solidFill>
                  <a:srgbClr val="004669"/>
                </a:solidFill>
                <a:latin typeface="Myriad Pro" panose="020B0503030403020204" pitchFamily="34" charset="0"/>
              </a:rPr>
              <a:t>Local Expert Groups</a:t>
            </a: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</a:rPr>
              <a:t>.</a:t>
            </a: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300" dirty="0">
                <a:solidFill>
                  <a:srgbClr val="004669"/>
                </a:solidFill>
                <a:latin typeface="Myriad Pro" panose="020B0503030403020204" pitchFamily="34" charset="0"/>
              </a:rPr>
              <a:t>Set a timer for drafting the summary (5:00 min). </a:t>
            </a:r>
            <a:endParaRPr lang="en-US" dirty="0">
              <a:solidFill>
                <a:srgbClr val="004669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653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9">
            <a:extLst>
              <a:ext uri="{FF2B5EF4-FFF2-40B4-BE49-F238E27FC236}">
                <a16:creationId xmlns:a16="http://schemas.microsoft.com/office/drawing/2014/main" id="{3E8CFB24-E255-7A9D-0D95-FA7031EF87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1F0AD7F2-F7CB-A3CF-C334-5DF7AC43F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8A7E984E-5EF6-FF0C-0D64-307579D96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2461034"/>
            <a:ext cx="3122237" cy="1385542"/>
          </a:xfrm>
        </p:spPr>
        <p:txBody>
          <a:bodyPr anchor="t"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Activity </a:t>
            </a:r>
            <a:b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8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Step 4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59F843A6-BE22-75C8-5C1C-4449C86C1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244" y="693840"/>
            <a:ext cx="6693720" cy="5949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4669"/>
                </a:solidFill>
              </a:rPr>
              <a:t>Step 4: Consensus of Local Expert Group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4669"/>
                </a:solidFill>
              </a:rPr>
              <a:t>Each professional takes a turn presenting their findings from conference discussions.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4669"/>
                </a:solidFill>
              </a:rPr>
              <a:t>During the discussion, fill in the empty sections for each profession.  </a:t>
            </a: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004669"/>
                </a:solidFill>
              </a:rPr>
              <a:t>Each professional should have their section filled in before returning to the Local Expert Group.</a:t>
            </a:r>
          </a:p>
          <a:p>
            <a:pPr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4669"/>
                </a:solidFill>
              </a:rPr>
              <a:t>Each Local Expert Group will discuss and come to a consensus to answer the center question on the consensus map, applying CER:</a:t>
            </a: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b="1" dirty="0">
                <a:solidFill>
                  <a:srgbClr val="004669"/>
                </a:solidFill>
              </a:rPr>
              <a:t>Claim</a:t>
            </a:r>
            <a:r>
              <a:rPr lang="en-US" sz="2200" dirty="0">
                <a:solidFill>
                  <a:srgbClr val="004669"/>
                </a:solidFill>
              </a:rPr>
              <a:t>: What is the </a:t>
            </a:r>
            <a:r>
              <a:rPr lang="en-US" sz="2200" i="1" dirty="0">
                <a:solidFill>
                  <a:srgbClr val="004669"/>
                </a:solidFill>
              </a:rPr>
              <a:t>most</a:t>
            </a:r>
            <a:r>
              <a:rPr lang="en-US" sz="2200" dirty="0">
                <a:solidFill>
                  <a:srgbClr val="004669"/>
                </a:solidFill>
              </a:rPr>
              <a:t> effective TB treatment?</a:t>
            </a: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b="1" dirty="0">
                <a:solidFill>
                  <a:srgbClr val="004669"/>
                </a:solidFill>
              </a:rPr>
              <a:t>Evidence</a:t>
            </a:r>
            <a:r>
              <a:rPr lang="en-US" sz="2200" dirty="0">
                <a:solidFill>
                  <a:srgbClr val="004669"/>
                </a:solidFill>
              </a:rPr>
              <a:t>: Identify evidence/data which support your claim.</a:t>
            </a:r>
          </a:p>
          <a:p>
            <a:pPr lvl="1"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b="1" dirty="0">
                <a:solidFill>
                  <a:srgbClr val="004669"/>
                </a:solidFill>
              </a:rPr>
              <a:t>Reasoning</a:t>
            </a:r>
            <a:r>
              <a:rPr lang="en-US" sz="2200" dirty="0">
                <a:solidFill>
                  <a:srgbClr val="004669"/>
                </a:solidFill>
              </a:rPr>
              <a:t>: Explain why the evidence/data supports your claim.</a:t>
            </a:r>
          </a:p>
          <a:p>
            <a:pPr lvl="1"/>
            <a:endParaRPr lang="en-US" sz="2200" dirty="0">
              <a:solidFill>
                <a:srgbClr val="004669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46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64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3113</TotalTime>
  <Words>612</Words>
  <Application>Microsoft Macintosh PowerPoint</Application>
  <PresentationFormat>Widescreen</PresentationFormat>
  <Paragraphs>80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Myriad Pro</vt:lpstr>
      <vt:lpstr>Wingdings</vt:lpstr>
      <vt:lpstr>Office Theme</vt:lpstr>
      <vt:lpstr>Team Up To Fight TB: Reaching a Consensus  to Identify Effective TB Treatments</vt:lpstr>
      <vt:lpstr>Teacher Authors</vt:lpstr>
      <vt:lpstr>Activity Introduction</vt:lpstr>
      <vt:lpstr>Activity Introduction</vt:lpstr>
      <vt:lpstr>Activity  Step 1</vt:lpstr>
      <vt:lpstr>Activity  Step 2</vt:lpstr>
      <vt:lpstr>Activity  Step 3</vt:lpstr>
      <vt:lpstr>Activity  Step 3</vt:lpstr>
      <vt:lpstr>Activity  Step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 with the End in Mind: Fortifying the STEM Pipeline from  Kindergarten to Career</dc:title>
  <dc:creator>Rose Riggs</dc:creator>
  <cp:lastModifiedBy>Rosemary Riggs</cp:lastModifiedBy>
  <cp:revision>66</cp:revision>
  <dcterms:created xsi:type="dcterms:W3CDTF">2021-05-17T20:49:27Z</dcterms:created>
  <dcterms:modified xsi:type="dcterms:W3CDTF">2024-12-10T16:46:01Z</dcterms:modified>
</cp:coreProperties>
</file>