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256" r:id="rId2"/>
    <p:sldId id="266" r:id="rId3"/>
    <p:sldId id="267" r:id="rId4"/>
    <p:sldId id="268" r:id="rId5"/>
    <p:sldId id="269" r:id="rId6"/>
    <p:sldId id="271" r:id="rId7"/>
    <p:sldId id="272" r:id="rId8"/>
    <p:sldId id="274" r:id="rId9"/>
    <p:sldId id="27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69"/>
    <a:srgbClr val="EEB1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58"/>
    <p:restoredTop sz="96164"/>
  </p:normalViewPr>
  <p:slideViewPr>
    <p:cSldViewPr snapToGrid="0" snapToObjects="1">
      <p:cViewPr varScale="1">
        <p:scale>
          <a:sx n="115" d="100"/>
          <a:sy n="115" d="100"/>
        </p:scale>
        <p:origin x="224" y="256"/>
      </p:cViewPr>
      <p:guideLst/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147" d="100"/>
          <a:sy n="147" d="100"/>
        </p:scale>
        <p:origin x="3216" y="2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ACDE0B-E003-374E-BA59-14DF5DF20967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C4FF6D-E07C-6E4A-B989-630610FED8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81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362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2565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6034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359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9736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3160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17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CB8DEE-A170-A640-22F6-6BAC64788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877864D-0737-CD1E-7275-558D98C073E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743F5F8-81A3-0D8E-E50B-B4494238E5B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A180B2-DF2D-9BEA-E3C8-12511D34993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962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C4FF6D-E07C-6E4A-B989-630610FED8F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1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5F498-82E6-0747-9F43-426101C0F0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E4B765-CEC9-894C-8F2D-0D933BA712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95F9B-7102-3048-B090-0C743F6C05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55B5B-0ED4-FC47-ABC8-8FDA99514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F5B26-93C0-1B4E-A099-989FD3557A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576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E0FBF5-6751-DC45-860D-6A23CCC89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9A2664-D8FB-4945-84CC-7F12C4C995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5386A8-12D2-9747-BA7A-C095D543DD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8B403-58A6-AF4E-9A53-C772DFAD6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02EEFE-A044-D84C-B2F0-1ADD7CEB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82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2DEEC0-5777-FB43-BEBE-D4C59B19AA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732395-48FC-FF43-AD41-64725D20C7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1F380-9EF5-2241-B11E-08F31E80E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5E9A2-76D1-6344-A3EB-863B27FB3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24BEB0-BEFE-D543-B049-50013A3F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934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7E32F-58A0-5A41-81B5-73D5C1820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52AED-5E7E-E742-9298-0DCD68DED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7EF95-2B64-3540-8A1A-402DE5CBC2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9BD754-8581-3A42-A564-62CCE7EF6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909D6-C480-904B-9849-6E8CF06B4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76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1076-10F8-FD4B-B1EF-93E445AD8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BFF740-8D2E-F14E-ABE8-476A465C9A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217FCB-2925-664E-A89E-E19F8012A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6E5579-9202-C940-BC9C-9A73126D2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58231-61A7-074C-B088-975B6DA62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626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07A8E-034C-BE47-861F-E86375060A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E7D7F-F06E-5040-9A36-9B0347F7AE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EAE7D1-74CA-AF43-9F72-68089C384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96A726-5157-514A-A8C5-E8F6C4680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673803-4D14-9144-9F86-4CCC59DEA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29CC36-1B18-2547-AA87-132130D66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20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338EA5-11A6-5C44-BD97-EFC83C48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610375-E1D7-8C43-9AED-F055BED054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923888-6C4E-2340-B057-C710EADE2F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22871A-4861-454B-ADF6-9B78BD7CCE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46F332-AA1F-684A-BF10-822DF25C0E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593D63-95BE-A34E-8903-F3C73F0D9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16FA05-0868-1142-AC99-41C5674ED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049A13-ACA5-334C-B8C5-F08FCC7CF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190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BCA04-EAF0-E74D-9173-25576ABADC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D2CA12-4DF5-4F41-8527-B06D83C94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677F1-F4D0-D548-98F8-7A46C7BDD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87E937-1642-E841-BD8F-178A311DF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268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3DF48D-B055-4A42-9D3F-9A9113119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E16A65-7AC8-9A4A-801E-692AC4A6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8F4E9A-539D-CE46-9896-CB6F6A58B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192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E1030-FA0D-AB44-9698-52102974A1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198B65-A5C0-9145-839B-FA82B3D7B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E8A2F8-D93E-EC4B-8CDD-358436114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76B8FC-A4CE-8143-BCB6-C723D48C5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3E4FE-FECB-FC4B-A5BB-48AD617A2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5B6D7A-C56A-9E47-AFE4-9058E0C8F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07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8065B-B41C-8E4B-BAD0-7241D9E2A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702239-676C-C34D-BBBE-2469C36BFE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236D48-3632-D747-AE68-F26AC87099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BC9907-6CC9-A349-9A09-549E2568C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96E61-7CCE-F04B-A93E-0F5914674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DAE67-66DB-3447-ACE9-EC12EAA0E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71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BC7DF3-8E9E-1545-975C-9BD785B0E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54E6DE-F8C3-FC4B-8D60-0618B84E0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7C806-E0E4-2640-957B-8A5ACF001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E31A2-434E-B74F-8608-6DCB93B6B23A}" type="datetimeFigureOut">
              <a:rPr lang="en-US" smtClean="0"/>
              <a:t>12/10/24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01E45-07A0-0448-8508-C1AFB7C7FF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856D39-1D18-A941-AC1A-10CA871F3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622B6-91B1-D74B-B895-27C24314E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281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3" name="Rectangle 42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4F4057-E53E-A84D-B3D7-477CA060A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0683" y="2577194"/>
            <a:ext cx="6530627" cy="2387600"/>
          </a:xfrm>
        </p:spPr>
        <p:txBody>
          <a:bodyPr vert="horz" anchor="t">
            <a:normAutofit/>
          </a:bodyPr>
          <a:lstStyle/>
          <a:p>
            <a:pPr algn="ctr" rtl="0">
              <a:spcBef>
                <a:spcPts val="0"/>
              </a:spcBef>
              <a:spcAft>
                <a:spcPts val="0"/>
              </a:spcAft>
            </a:pPr>
            <a:r>
              <a:rPr lang="en-US" sz="3600" b="1" i="0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Team Up To Figh</a:t>
            </a:r>
            <a:r>
              <a:rPr lang="en-US" sz="3600" b="1" dirty="0">
                <a:solidFill>
                  <a:srgbClr val="004669"/>
                </a:solidFill>
                <a:latin typeface="Myriad Pro" panose="020B0503030403020204" pitchFamily="34" charset="0"/>
              </a:rPr>
              <a:t>t TB</a:t>
            </a:r>
            <a:r>
              <a:rPr lang="en-US" sz="3600" b="1" i="0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:</a:t>
            </a:r>
            <a:br>
              <a:rPr lang="en-US" sz="3600" b="0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</a:br>
            <a:r>
              <a:rPr lang="en-US" sz="3600" b="0" i="1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Reaching a </a:t>
            </a:r>
            <a:r>
              <a:rPr lang="en-US" sz="3600" i="1">
                <a:solidFill>
                  <a:srgbClr val="004669"/>
                </a:solidFill>
                <a:latin typeface="Myriad Pro" panose="020B0503030403020204" pitchFamily="34" charset="0"/>
              </a:rPr>
              <a:t>Consensus </a:t>
            </a:r>
            <a:br>
              <a:rPr lang="en-US" sz="3600" i="1">
                <a:solidFill>
                  <a:srgbClr val="004669"/>
                </a:solidFill>
                <a:latin typeface="Myriad Pro" panose="020B0503030403020204" pitchFamily="34" charset="0"/>
              </a:rPr>
            </a:br>
            <a:r>
              <a:rPr lang="en-US" sz="3600" i="1">
                <a:solidFill>
                  <a:srgbClr val="004669"/>
                </a:solidFill>
                <a:latin typeface="Myriad Pro" panose="020B0503030403020204" pitchFamily="34" charset="0"/>
              </a:rPr>
              <a:t>to</a:t>
            </a:r>
            <a:r>
              <a:rPr lang="en-US" sz="3600" b="0" i="1" u="none" strike="noStrike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Identify </a:t>
            </a:r>
            <a:r>
              <a:rPr lang="en-US" sz="3600" b="0" i="1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Effective </a:t>
            </a:r>
            <a:r>
              <a:rPr lang="en-US" sz="3600" b="0" i="1" u="none" strike="noStrike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TB Treatments</a:t>
            </a:r>
            <a:endParaRPr lang="en-US" sz="3600" b="1" dirty="0">
              <a:solidFill>
                <a:srgbClr val="004669"/>
              </a:solidFill>
              <a:latin typeface="Myriad Pro" panose="020B0503030403020204" pitchFamily="34" charset="0"/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rgbClr val="EEB1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solidFill>
            <a:srgbClr val="EEB111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Block Arc 48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rgbClr val="00466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reeform: Shape 54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rgbClr val="004669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3" name="Arc 56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Freeform: Shape 58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A black background with blue text&#10;&#10;Description automatically generated">
            <a:extLst>
              <a:ext uri="{FF2B5EF4-FFF2-40B4-BE49-F238E27FC236}">
                <a16:creationId xmlns:a16="http://schemas.microsoft.com/office/drawing/2014/main" id="{A3BCD966-84FC-AA7B-12D9-DA99EAED33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873" y="537736"/>
            <a:ext cx="4710127" cy="1492028"/>
          </a:xfrm>
          <a:prstGeom prst="rect">
            <a:avLst/>
          </a:prstGeom>
        </p:spPr>
      </p:pic>
      <p:pic>
        <p:nvPicPr>
          <p:cNvPr id="4" name="Picture 3" descr="A red letter on a black background&#10;&#10;Description automatically generated">
            <a:extLst>
              <a:ext uri="{FF2B5EF4-FFF2-40B4-BE49-F238E27FC236}">
                <a16:creationId xmlns:a16="http://schemas.microsoft.com/office/drawing/2014/main" id="{9C15BDF8-3761-A75F-3CBA-204A024C4B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3814" y="5795164"/>
            <a:ext cx="2414845" cy="527835"/>
          </a:xfrm>
          <a:prstGeom prst="rect">
            <a:avLst/>
          </a:prstGeom>
        </p:spPr>
      </p:pic>
      <p:pic>
        <p:nvPicPr>
          <p:cNvPr id="6" name="Picture 2">
            <a:extLst>
              <a:ext uri="{FF2B5EF4-FFF2-40B4-BE49-F238E27FC236}">
                <a16:creationId xmlns:a16="http://schemas.microsoft.com/office/drawing/2014/main" id="{CF5B7223-669A-6EF6-0531-8AE6BEEE7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4068" y="4962669"/>
            <a:ext cx="1797456" cy="157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0400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9">
            <a:extLst>
              <a:ext uri="{FF2B5EF4-FFF2-40B4-BE49-F238E27FC236}">
                <a16:creationId xmlns:a16="http://schemas.microsoft.com/office/drawing/2014/main" id="{C5020E3D-6FB4-E81C-9822-9BB19F9CE9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449511"/>
            <a:ext cx="3122237" cy="1690687"/>
          </a:xfrm>
        </p:spPr>
        <p:txBody>
          <a:bodyPr anchor="t"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Teacher Authors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76259" y="705119"/>
            <a:ext cx="6294327" cy="5447762"/>
          </a:xfrm>
        </p:spPr>
        <p:txBody>
          <a:bodyPr anchor="ctr">
            <a:normAutofit lnSpcReduction="10000"/>
          </a:bodyPr>
          <a:lstStyle/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3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Ashley Arevalo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San Antonio ISD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High School Science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3200" b="1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3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Mayra Barajas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San Antonio ISD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High School Science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endParaRPr lang="en-US" sz="3200" b="1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3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David </a:t>
            </a:r>
            <a:r>
              <a:rPr lang="en-US" sz="3600" b="1" i="0" u="none" strike="noStrike" dirty="0" err="1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Guadiano</a:t>
            </a:r>
            <a:r>
              <a:rPr lang="en-US" sz="36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, Jr.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San Antonio ISD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n-US" sz="320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High School Math</a:t>
            </a:r>
            <a:br>
              <a:rPr lang="en-US" b="1" dirty="0">
                <a:solidFill>
                  <a:srgbClr val="004669"/>
                </a:solidFill>
                <a:latin typeface="Myriad Pro" panose="020B0503030403020204" pitchFamily="34" charset="0"/>
              </a:rPr>
            </a:br>
            <a:endParaRPr lang="en-US" b="1" dirty="0">
              <a:solidFill>
                <a:srgbClr val="004669"/>
              </a:solidFill>
              <a:latin typeface="Myriad Pro" panose="020B0503030403020204" pitchFamily="34" charset="0"/>
              <a:cs typeface="Calibri" panose="020F050202020403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13" name="Picture 2">
            <a:extLst>
              <a:ext uri="{FF2B5EF4-FFF2-40B4-BE49-F238E27FC236}">
                <a16:creationId xmlns:a16="http://schemas.microsoft.com/office/drawing/2014/main" id="{719C1F50-875E-C164-9980-44930FE362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4A818279-C30E-0053-CE05-83A33B4CB9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pic>
        <p:nvPicPr>
          <p:cNvPr id="16" name="Picture 15" descr="A microscope and flask with yellow liquid&#10;&#10;Description automatically generated">
            <a:extLst>
              <a:ext uri="{FF2B5EF4-FFF2-40B4-BE49-F238E27FC236}">
                <a16:creationId xmlns:a16="http://schemas.microsoft.com/office/drawing/2014/main" id="{3C2531B4-AD28-7384-5A34-DE2CBA214F8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3382" y="3312418"/>
            <a:ext cx="2480836" cy="2702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68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DBF462F0-B0E2-1462-AEC5-7ED212066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5731353A-36DB-2CF2-AE54-99AD72A0DE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A30D4DD5-AB65-8653-B462-BAB97FB52D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455479"/>
            <a:ext cx="3122237" cy="1497293"/>
          </a:xfrm>
        </p:spPr>
        <p:txBody>
          <a:bodyPr anchor="t"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Activity Introduction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9955" y="628557"/>
            <a:ext cx="6584234" cy="5992110"/>
          </a:xfrm>
        </p:spPr>
        <p:txBody>
          <a:bodyPr anchor="ctr">
            <a:noAutofit/>
          </a:bodyPr>
          <a:lstStyle/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The local health authority in your city has identified tuberculosis (TB) as a significant public health concern due to recent outbreaks and a rise in cases. </a:t>
            </a:r>
          </a:p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endParaRPr lang="en-US" sz="2400" b="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They have launched a community engagement initiative aimed at </a:t>
            </a:r>
            <a:r>
              <a:rPr lang="en-US" sz="2400" b="0" i="0" u="sng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raising awareness about TB</a:t>
            </a: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, </a:t>
            </a:r>
            <a:r>
              <a:rPr lang="en-US" sz="2400" b="0" i="0" u="sng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TB</a:t>
            </a:r>
            <a:r>
              <a:rPr lang="en-US" sz="2400" b="0" i="0" u="sng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symptoms</a:t>
            </a: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, and </a:t>
            </a:r>
            <a:r>
              <a:rPr lang="en-US" sz="2400" b="0" i="0" u="sng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current available treatments</a:t>
            </a: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. </a:t>
            </a:r>
          </a:p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endParaRPr lang="en-US" sz="2400" b="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As part of this initiative, they are collaborating with </a:t>
            </a:r>
            <a:r>
              <a:rPr lang="en-US" sz="2400" b="1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Texas Biomedical Research Institute</a:t>
            </a: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 in San Antonio, Texas, to educate residents about the disease and empower residents with essential information.</a:t>
            </a:r>
          </a:p>
          <a:p>
            <a:pPr rtl="0">
              <a:spcBef>
                <a:spcPts val="0"/>
              </a:spcBef>
              <a:spcAft>
                <a:spcPts val="0"/>
              </a:spcAft>
              <a:buClr>
                <a:srgbClr val="EEB111"/>
              </a:buClr>
              <a:buFont typeface="Wingdings" pitchFamily="2" charset="2"/>
              <a:buChar char="§"/>
            </a:pPr>
            <a:endParaRPr lang="en-US" sz="2400" b="0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32112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9">
            <a:extLst>
              <a:ext uri="{FF2B5EF4-FFF2-40B4-BE49-F238E27FC236}">
                <a16:creationId xmlns:a16="http://schemas.microsoft.com/office/drawing/2014/main" id="{B3D870E1-B74B-7C65-6930-32284E5157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>
            <a:extLst>
              <a:ext uri="{FF2B5EF4-FFF2-40B4-BE49-F238E27FC236}">
                <a16:creationId xmlns:a16="http://schemas.microsoft.com/office/drawing/2014/main" id="{E1283711-6959-CB98-903B-BF80F8EF7D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767CC55C-F6BC-3140-E117-6956452F1B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9E30-E2D0-8E4C-B7FA-8D64E6B08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6065" y="406661"/>
            <a:ext cx="6584234" cy="5992110"/>
          </a:xfrm>
        </p:spPr>
        <p:txBody>
          <a:bodyPr anchor="ctr">
            <a:normAutofit/>
          </a:bodyPr>
          <a:lstStyle/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You have been selected to be part of a Local Expert Committee that will recommend a treatment option to promote to the public. </a:t>
            </a:r>
            <a:b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</a:br>
            <a:endParaRPr lang="en-US" sz="2400" b="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The Local Expert Committee is composed of experts from three different career fields.  </a:t>
            </a:r>
          </a:p>
          <a:p>
            <a:pPr lvl="1">
              <a:spcBef>
                <a:spcPts val="0"/>
              </a:spcBef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0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Each expert is passionate about public health and is determined to make a difference. </a:t>
            </a:r>
          </a:p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endParaRPr lang="en-US" sz="2400" b="0" i="0" u="none" strike="noStrike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  <a:p>
            <a:pPr>
              <a:spcBef>
                <a:spcPts val="0"/>
              </a:spcBef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b="0" i="0" u="none" strike="noStrike" dirty="0">
                <a:solidFill>
                  <a:srgbClr val="004669"/>
                </a:solidFill>
                <a:effectLst/>
                <a:latin typeface="Myriad Pro" panose="020B0503030403020204" pitchFamily="34" charset="0"/>
              </a:rPr>
              <a:t>The Local Expert Committee will use the most current research to come to a consensus on their TB treatment recommendation to promote.</a:t>
            </a:r>
            <a:endParaRPr lang="en-US" sz="2400" b="0" dirty="0">
              <a:solidFill>
                <a:srgbClr val="004669"/>
              </a:solidFill>
              <a:effectLst/>
              <a:latin typeface="Myriad Pro" panose="020B0503030403020204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21" name="Title 1">
            <a:extLst>
              <a:ext uri="{FF2B5EF4-FFF2-40B4-BE49-F238E27FC236}">
                <a16:creationId xmlns:a16="http://schemas.microsoft.com/office/drawing/2014/main" id="{A9D13D6F-B41B-6164-7318-F52B45A2F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455479"/>
            <a:ext cx="3122237" cy="1497293"/>
          </a:xfrm>
        </p:spPr>
        <p:txBody>
          <a:bodyPr anchor="t"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Activity Introduction</a:t>
            </a:r>
          </a:p>
        </p:txBody>
      </p:sp>
    </p:spTree>
    <p:extLst>
      <p:ext uri="{BB962C8B-B14F-4D97-AF65-F5344CB8AC3E}">
        <p14:creationId xmlns:p14="http://schemas.microsoft.com/office/powerpoint/2010/main" val="46813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9">
            <a:extLst>
              <a:ext uri="{FF2B5EF4-FFF2-40B4-BE49-F238E27FC236}">
                <a16:creationId xmlns:a16="http://schemas.microsoft.com/office/drawing/2014/main" id="{78CE48A9-B7AA-9D9F-27C6-A4344D518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2">
            <a:extLst>
              <a:ext uri="{FF2B5EF4-FFF2-40B4-BE49-F238E27FC236}">
                <a16:creationId xmlns:a16="http://schemas.microsoft.com/office/drawing/2014/main" id="{93360976-2EE4-6312-7332-F433EED3F2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17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CDA6F115-7E7D-8586-A0A2-F9292A8FC8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256818"/>
            <a:ext cx="3122237" cy="1661701"/>
          </a:xfrm>
        </p:spPr>
        <p:txBody>
          <a:bodyPr anchor="t"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Activity </a:t>
            </a:r>
            <a:b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Step 1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pic>
        <p:nvPicPr>
          <p:cNvPr id="21" name="Picture 20" descr="A screenshot of a computer screen&#10;&#10;Description automatically generated">
            <a:extLst>
              <a:ext uri="{FF2B5EF4-FFF2-40B4-BE49-F238E27FC236}">
                <a16:creationId xmlns:a16="http://schemas.microsoft.com/office/drawing/2014/main" id="{AB272A77-EA79-7771-BEA2-90224CB244A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94971" y="3427169"/>
            <a:ext cx="7772400" cy="302417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2D6B88C5-F4EA-7B16-E7FB-F61890F05C45}"/>
              </a:ext>
            </a:extLst>
          </p:cNvPr>
          <p:cNvSpPr txBox="1"/>
          <p:nvPr/>
        </p:nvSpPr>
        <p:spPr>
          <a:xfrm>
            <a:off x="3849795" y="5378172"/>
            <a:ext cx="14478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4669"/>
                </a:solidFill>
                <a:latin typeface="Myriad Pro" panose="020B0503030403020204" pitchFamily="34" charset="0"/>
              </a:rPr>
              <a:t>Physician</a:t>
            </a:r>
          </a:p>
          <a:p>
            <a:pPr algn="ctr"/>
            <a:r>
              <a:rPr lang="en-US" sz="1600" dirty="0">
                <a:solidFill>
                  <a:srgbClr val="004669"/>
                </a:solidFill>
                <a:latin typeface="Myriad Pro" panose="020B0503030403020204" pitchFamily="34" charset="0"/>
              </a:rPr>
              <a:t>Medical Expert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58A4092-941A-CEF9-8CBE-928CE24F4E61}"/>
              </a:ext>
            </a:extLst>
          </p:cNvPr>
          <p:cNvSpPr txBox="1"/>
          <p:nvPr/>
        </p:nvSpPr>
        <p:spPr>
          <a:xfrm>
            <a:off x="5746597" y="5378172"/>
            <a:ext cx="24258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4669"/>
                </a:solidFill>
                <a:latin typeface="Myriad Pro" panose="020B0503030403020204" pitchFamily="34" charset="0"/>
              </a:rPr>
              <a:t>Immunologist</a:t>
            </a:r>
          </a:p>
          <a:p>
            <a:pPr algn="ctr"/>
            <a:r>
              <a:rPr lang="en-US" sz="1600" dirty="0">
                <a:solidFill>
                  <a:srgbClr val="004669"/>
                </a:solidFill>
                <a:latin typeface="Myriad Pro" panose="020B0503030403020204" pitchFamily="34" charset="0"/>
              </a:rPr>
              <a:t>Immune System Expert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D3F6DDB-E4D4-8330-DC2C-CF11920E6CA9}"/>
              </a:ext>
            </a:extLst>
          </p:cNvPr>
          <p:cNvSpPr txBox="1"/>
          <p:nvPr/>
        </p:nvSpPr>
        <p:spPr>
          <a:xfrm>
            <a:off x="8789675" y="5378172"/>
            <a:ext cx="2177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004669"/>
                </a:solidFill>
                <a:latin typeface="Myriad Pro" panose="020B0503030403020204" pitchFamily="34" charset="0"/>
              </a:rPr>
              <a:t>Statistician</a:t>
            </a:r>
          </a:p>
          <a:p>
            <a:pPr algn="ctr"/>
            <a:r>
              <a:rPr lang="en-US" sz="1600" dirty="0">
                <a:solidFill>
                  <a:srgbClr val="004669"/>
                </a:solidFill>
                <a:latin typeface="Myriad Pro" panose="020B0503030403020204" pitchFamily="34" charset="0"/>
              </a:rPr>
              <a:t>Data Expert</a:t>
            </a:r>
          </a:p>
        </p:txBody>
      </p:sp>
      <p:sp>
        <p:nvSpPr>
          <p:cNvPr id="16" name="Content Placeholder 17">
            <a:extLst>
              <a:ext uri="{FF2B5EF4-FFF2-40B4-BE49-F238E27FC236}">
                <a16:creationId xmlns:a16="http://schemas.microsoft.com/office/drawing/2014/main" id="{C5FCCD62-0353-C802-BA67-EED54070721A}"/>
              </a:ext>
            </a:extLst>
          </p:cNvPr>
          <p:cNvSpPr txBox="1">
            <a:spLocks/>
          </p:cNvSpPr>
          <p:nvPr/>
        </p:nvSpPr>
        <p:spPr>
          <a:xfrm>
            <a:off x="3871097" y="484308"/>
            <a:ext cx="61702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b="1" dirty="0">
                <a:solidFill>
                  <a:srgbClr val="004669"/>
                </a:solidFill>
                <a:latin typeface="Myriad Pro" panose="020B0503030403020204" pitchFamily="34" charset="0"/>
              </a:rPr>
              <a:t>Step 1</a:t>
            </a: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: Assign Each Student a Profession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Each group must have at least one of each profession.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These groups are </a:t>
            </a:r>
            <a:r>
              <a:rPr lang="en-US" sz="2400" i="1" dirty="0">
                <a:solidFill>
                  <a:srgbClr val="004669"/>
                </a:solidFill>
                <a:latin typeface="Myriad Pro" panose="020B0503030403020204" pitchFamily="34" charset="0"/>
              </a:rPr>
              <a:t>Local Expert Groups</a:t>
            </a: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.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Provide each student with their assigned profession handout.</a:t>
            </a:r>
          </a:p>
          <a:p>
            <a:pPr>
              <a:buFont typeface="Wingdings" pitchFamily="2" charset="2"/>
              <a:buChar char="§"/>
            </a:pPr>
            <a:endParaRPr lang="en-US" sz="2400" dirty="0">
              <a:solidFill>
                <a:srgbClr val="004669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456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9">
            <a:extLst>
              <a:ext uri="{FF2B5EF4-FFF2-40B4-BE49-F238E27FC236}">
                <a16:creationId xmlns:a16="http://schemas.microsoft.com/office/drawing/2014/main" id="{00B84261-524E-95E8-3308-D8B9219832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6DDC6FF4-E6D0-828B-504D-076EA81DCA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2D6FFB6E-705D-7FD6-2BE3-A9334DDF08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230677"/>
            <a:ext cx="3122237" cy="1822296"/>
          </a:xfrm>
        </p:spPr>
        <p:txBody>
          <a:bodyPr anchor="t"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Activity </a:t>
            </a:r>
            <a:b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Step 2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59F843A6-BE22-75C8-5C1C-4449C86C1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0982" y="454026"/>
            <a:ext cx="6234400" cy="62372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4669"/>
                </a:solidFill>
                <a:latin typeface="Myriad Pro" panose="020B0503030403020204" pitchFamily="34" charset="0"/>
              </a:rPr>
              <a:t>Step 2: Prepping for Professional Conferences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Each professional must attend a “conference” with their peers.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To prepare for discussions at the conference, experts must read assigned sections of the transformed article, </a:t>
            </a:r>
            <a:r>
              <a:rPr lang="en-US" sz="2400" i="1" dirty="0">
                <a:solidFill>
                  <a:srgbClr val="004669"/>
                </a:solidFill>
                <a:latin typeface="Myriad Pro" panose="020B0503030403020204" pitchFamily="34" charset="0"/>
              </a:rPr>
              <a:t>Me vs. TB: Boosting the Immune System to Defeat an Ancient Adversary:</a:t>
            </a:r>
            <a:endParaRPr lang="en-US" sz="2400" dirty="0">
              <a:solidFill>
                <a:srgbClr val="004669"/>
              </a:solidFill>
              <a:latin typeface="Myriad Pro" panose="020B0503030403020204" pitchFamily="34" charset="0"/>
            </a:endParaRP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i="1" dirty="0">
                <a:solidFill>
                  <a:srgbClr val="004669"/>
                </a:solidFill>
                <a:latin typeface="Myriad Pro" panose="020B0503030403020204" pitchFamily="34" charset="0"/>
              </a:rPr>
              <a:t>Physicians:</a:t>
            </a: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 Background and Host Directed Therapies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i="1" dirty="0">
                <a:solidFill>
                  <a:srgbClr val="004669"/>
                </a:solidFill>
                <a:latin typeface="Myriad Pro" panose="020B0503030403020204" pitchFamily="34" charset="0"/>
              </a:rPr>
              <a:t>Immunologists</a:t>
            </a: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: Cell Death Pathways, TB, and Apoptosis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i="1" dirty="0">
                <a:solidFill>
                  <a:srgbClr val="004669"/>
                </a:solidFill>
                <a:latin typeface="Myriad Pro" panose="020B0503030403020204" pitchFamily="34" charset="0"/>
              </a:rPr>
              <a:t>Statisticians:</a:t>
            </a: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 Methods and Results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Set a timer for reading assigned sections. Recommend 15 minutes.</a:t>
            </a:r>
          </a:p>
          <a:p>
            <a:pPr marL="457200" lvl="1" indent="0">
              <a:buNone/>
            </a:pPr>
            <a:endParaRPr lang="en-US" dirty="0">
              <a:solidFill>
                <a:srgbClr val="004669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7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9">
            <a:extLst>
              <a:ext uri="{FF2B5EF4-FFF2-40B4-BE49-F238E27FC236}">
                <a16:creationId xmlns:a16="http://schemas.microsoft.com/office/drawing/2014/main" id="{45B62398-3A4A-C5AD-1058-DC783432DA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3DF238B3-9022-9FC0-6D21-B5193AF03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470B3B64-8510-744C-FC93-A7E4FF6688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393111"/>
            <a:ext cx="3122237" cy="1629382"/>
          </a:xfrm>
        </p:spPr>
        <p:txBody>
          <a:bodyPr anchor="t"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Activity </a:t>
            </a:r>
            <a:b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Step 3</a:t>
            </a:r>
          </a:p>
        </p:txBody>
      </p:sp>
      <p:sp>
        <p:nvSpPr>
          <p:cNvPr id="12" name="Arc 11" hidden="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59F843A6-BE22-75C8-5C1C-4449C86C1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1070" y="678473"/>
            <a:ext cx="7308024" cy="38752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4669"/>
                </a:solidFill>
                <a:latin typeface="Myriad Pro" panose="020B0503030403020204" pitchFamily="34" charset="0"/>
              </a:rPr>
              <a:t>Step 3: Professional Conferences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Professional Conference time!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After reading the assigned sections, each professional will attend conference specific to their profession:</a:t>
            </a:r>
          </a:p>
          <a:p>
            <a:pPr lvl="2">
              <a:buClr>
                <a:srgbClr val="004669"/>
              </a:buClr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4669"/>
                </a:solidFill>
                <a:latin typeface="Myriad Pro" panose="020B0503030403020204" pitchFamily="34" charset="0"/>
              </a:rPr>
              <a:t>Physician Conference</a:t>
            </a:r>
          </a:p>
          <a:p>
            <a:pPr lvl="2">
              <a:buClr>
                <a:srgbClr val="004669"/>
              </a:buClr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4669"/>
                </a:solidFill>
                <a:latin typeface="Myriad Pro" panose="020B0503030403020204" pitchFamily="34" charset="0"/>
              </a:rPr>
              <a:t>Immunologist Conference</a:t>
            </a:r>
          </a:p>
          <a:p>
            <a:pPr lvl="2">
              <a:buClr>
                <a:srgbClr val="004669"/>
              </a:buClr>
              <a:buFont typeface="Courier New" panose="02070309020205020404" pitchFamily="49" charset="0"/>
              <a:buChar char="o"/>
            </a:pPr>
            <a:r>
              <a:rPr lang="en-US" sz="1900" dirty="0">
                <a:solidFill>
                  <a:srgbClr val="004669"/>
                </a:solidFill>
                <a:latin typeface="Myriad Pro" panose="020B0503030403020204" pitchFamily="34" charset="0"/>
              </a:rPr>
              <a:t>Statistician Conference</a:t>
            </a:r>
          </a:p>
          <a:p>
            <a:pPr lvl="1"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Each conference can have “break out” rooms, creating smaller discussion groups within each professional conference. </a:t>
            </a:r>
          </a:p>
          <a:p>
            <a:pPr marL="457200" lvl="1" indent="0">
              <a:buNone/>
            </a:pPr>
            <a:endParaRPr lang="en-US" sz="2200" dirty="0">
              <a:solidFill>
                <a:srgbClr val="004669"/>
              </a:solidFill>
              <a:latin typeface="Myriad Pro" panose="020B0503030403020204" pitchFamily="34" charset="0"/>
            </a:endParaRPr>
          </a:p>
        </p:txBody>
      </p:sp>
      <p:pic>
        <p:nvPicPr>
          <p:cNvPr id="16" name="Picture 15" descr="A light bulb with gears and text&#10;&#10;Description automatically generated">
            <a:extLst>
              <a:ext uri="{FF2B5EF4-FFF2-40B4-BE49-F238E27FC236}">
                <a16:creationId xmlns:a16="http://schemas.microsoft.com/office/drawing/2014/main" id="{E0097334-D563-A4A9-AAD6-D0ABCC739E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24830" y="4208848"/>
            <a:ext cx="3264355" cy="2611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2644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6004B8D-EAAB-BE28-37FC-DF08A4E93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0079EDD-C654-4EC1-CAA4-3F15DBF26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9">
            <a:extLst>
              <a:ext uri="{FF2B5EF4-FFF2-40B4-BE49-F238E27FC236}">
                <a16:creationId xmlns:a16="http://schemas.microsoft.com/office/drawing/2014/main" id="{CEEF7EC8-BABF-AE69-B019-86CCC8A111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D9F50133-B333-8A7A-9F85-37B20F15B2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3E8F6A71-3E61-2391-2651-5C574335F5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B40F861-B3C2-F832-A61B-10737FD64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363499"/>
            <a:ext cx="3122237" cy="1497294"/>
          </a:xfrm>
        </p:spPr>
        <p:txBody>
          <a:bodyPr anchor="t"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Activity </a:t>
            </a:r>
            <a:b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Step 3</a:t>
            </a:r>
          </a:p>
        </p:txBody>
      </p:sp>
      <p:sp>
        <p:nvSpPr>
          <p:cNvPr id="12" name="Arc 11" hidden="1">
            <a:extLst>
              <a:ext uri="{FF2B5EF4-FFF2-40B4-BE49-F238E27FC236}">
                <a16:creationId xmlns:a16="http://schemas.microsoft.com/office/drawing/2014/main" id="{C71C5674-FBFB-8F4E-82DC-C310D359BF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D22BFE5-CB4C-3C2F-FE2D-F06F7CA6E228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8E28B9EF-36E0-3F6B-788F-B1024DA8A1ED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A1518A06-0010-1474-34F9-DD5B4CE57261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8AEB7657-5C41-574D-98F9-3053F10BA080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580E3E40-D176-BDD2-E438-B1D84153B4CD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07F7A634-B9C4-EFEB-1BC1-19F5D159D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104" y="694484"/>
            <a:ext cx="7308024" cy="6063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4669"/>
                </a:solidFill>
                <a:latin typeface="Myriad Pro" panose="020B0503030403020204" pitchFamily="34" charset="0"/>
              </a:rPr>
              <a:t>Step 3: Professional Conferences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  <a:latin typeface="Myriad Pro" panose="020B0503030403020204" pitchFamily="34" charset="0"/>
              </a:rPr>
              <a:t>Professional Conference time!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Using the profession handout, locate the section for your assigned profession.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Discuss the questions:</a:t>
            </a:r>
          </a:p>
          <a:p>
            <a:pPr lvl="2">
              <a:buClr>
                <a:srgbClr val="004669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4669"/>
                </a:solidFill>
                <a:latin typeface="Myriad Pro" panose="020B0503030403020204" pitchFamily="34" charset="0"/>
              </a:rPr>
              <a:t>Refer to sections of the recently read TB article.</a:t>
            </a:r>
          </a:p>
          <a:p>
            <a:pPr lvl="2">
              <a:buClr>
                <a:srgbClr val="004669"/>
              </a:buClr>
              <a:buFont typeface="Courier New" panose="02070309020205020404" pitchFamily="49" charset="0"/>
              <a:buChar char="o"/>
            </a:pPr>
            <a:r>
              <a:rPr lang="en-US" sz="1800" dirty="0">
                <a:solidFill>
                  <a:srgbClr val="004669"/>
                </a:solidFill>
                <a:latin typeface="Myriad Pro" panose="020B0503030403020204" pitchFamily="34" charset="0"/>
              </a:rPr>
              <a:t>Come to a consensus to answer each question pertaining to your profession.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  <a:latin typeface="Myriad Pro" panose="020B0503030403020204" pitchFamily="34" charset="0"/>
              </a:rPr>
              <a:t>Set a timer for the professional conferences (15:00 min). 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</a:rPr>
              <a:t>Each professional prepares a summary to take back to their </a:t>
            </a:r>
            <a:r>
              <a:rPr lang="en-US" i="1" dirty="0">
                <a:solidFill>
                  <a:srgbClr val="004669"/>
                </a:solidFill>
                <a:latin typeface="Myriad Pro" panose="020B0503030403020204" pitchFamily="34" charset="0"/>
              </a:rPr>
              <a:t>Local Expert Groups</a:t>
            </a:r>
            <a:r>
              <a:rPr lang="en-US" dirty="0">
                <a:solidFill>
                  <a:srgbClr val="004669"/>
                </a:solidFill>
                <a:latin typeface="Myriad Pro" panose="020B0503030403020204" pitchFamily="34" charset="0"/>
              </a:rPr>
              <a:t>.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300" dirty="0">
                <a:solidFill>
                  <a:srgbClr val="004669"/>
                </a:solidFill>
                <a:latin typeface="Myriad Pro" panose="020B0503030403020204" pitchFamily="34" charset="0"/>
              </a:rPr>
              <a:t>Set a timer for drafting the summary (5:00 min). </a:t>
            </a:r>
            <a:endParaRPr lang="en-US" dirty="0">
              <a:solidFill>
                <a:srgbClr val="004669"/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4653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reeform: Shape 9">
            <a:extLst>
              <a:ext uri="{FF2B5EF4-FFF2-40B4-BE49-F238E27FC236}">
                <a16:creationId xmlns:a16="http://schemas.microsoft.com/office/drawing/2014/main" id="{3E8CFB24-E255-7A9D-0D95-FA7031EF87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643" y="0"/>
            <a:ext cx="3249823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0" fmla="*/ 57912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579120 w 4167271"/>
              <a:gd name="connsiteY7" fmla="*/ 30480 h 6858000"/>
              <a:gd name="connsiteX0" fmla="*/ 746760 w 4167271"/>
              <a:gd name="connsiteY0" fmla="*/ 3048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746760 w 4167271"/>
              <a:gd name="connsiteY7" fmla="*/ 3048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975360 w 4167271"/>
              <a:gd name="connsiteY0" fmla="*/ 1524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  <a:gd name="connsiteX7" fmla="*/ 975360 w 4167271"/>
              <a:gd name="connsiteY7" fmla="*/ 15240 h 6858000"/>
              <a:gd name="connsiteX0" fmla="*/ 274320 w 3466231"/>
              <a:gd name="connsiteY0" fmla="*/ 15240 h 6858000"/>
              <a:gd name="connsiteX1" fmla="*/ 1558510 w 3466231"/>
              <a:gd name="connsiteY1" fmla="*/ 0 h 6858000"/>
              <a:gd name="connsiteX2" fmla="*/ 1686763 w 3466231"/>
              <a:gd name="connsiteY2" fmla="*/ 82222 h 6858000"/>
              <a:gd name="connsiteX3" fmla="*/ 3466231 w 3466231"/>
              <a:gd name="connsiteY3" fmla="*/ 3429000 h 6858000"/>
              <a:gd name="connsiteX4" fmla="*/ 1686763 w 3466231"/>
              <a:gd name="connsiteY4" fmla="*/ 6775779 h 6858000"/>
              <a:gd name="connsiteX5" fmla="*/ 1558510 w 3466231"/>
              <a:gd name="connsiteY5" fmla="*/ 6858000 h 6858000"/>
              <a:gd name="connsiteX6" fmla="*/ 0 w 3466231"/>
              <a:gd name="connsiteY6" fmla="*/ 6812280 h 6858000"/>
              <a:gd name="connsiteX7" fmla="*/ 274320 w 346623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27520 h 6858000"/>
              <a:gd name="connsiteX7" fmla="*/ 30480 w 3222391"/>
              <a:gd name="connsiteY7" fmla="*/ 15240 h 6858000"/>
              <a:gd name="connsiteX0" fmla="*/ 0 w 3191911"/>
              <a:gd name="connsiteY0" fmla="*/ 15240 h 6858000"/>
              <a:gd name="connsiteX1" fmla="*/ 1284190 w 3191911"/>
              <a:gd name="connsiteY1" fmla="*/ 0 h 6858000"/>
              <a:gd name="connsiteX2" fmla="*/ 1412443 w 3191911"/>
              <a:gd name="connsiteY2" fmla="*/ 82222 h 6858000"/>
              <a:gd name="connsiteX3" fmla="*/ 3191911 w 3191911"/>
              <a:gd name="connsiteY3" fmla="*/ 3429000 h 6858000"/>
              <a:gd name="connsiteX4" fmla="*/ 1412443 w 3191911"/>
              <a:gd name="connsiteY4" fmla="*/ 6775779 h 6858000"/>
              <a:gd name="connsiteX5" fmla="*/ 1284190 w 3191911"/>
              <a:gd name="connsiteY5" fmla="*/ 6858000 h 6858000"/>
              <a:gd name="connsiteX6" fmla="*/ 152400 w 3191911"/>
              <a:gd name="connsiteY6" fmla="*/ 6812280 h 6858000"/>
              <a:gd name="connsiteX7" fmla="*/ 0 w 3191911"/>
              <a:gd name="connsiteY7" fmla="*/ 15240 h 6858000"/>
              <a:gd name="connsiteX0" fmla="*/ 30480 w 3222391"/>
              <a:gd name="connsiteY0" fmla="*/ 15240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0 w 3222391"/>
              <a:gd name="connsiteY7" fmla="*/ 15240 h 6858000"/>
              <a:gd name="connsiteX0" fmla="*/ 3048 w 3222391"/>
              <a:gd name="connsiteY0" fmla="*/ 6096 h 6858000"/>
              <a:gd name="connsiteX1" fmla="*/ 1314670 w 3222391"/>
              <a:gd name="connsiteY1" fmla="*/ 0 h 6858000"/>
              <a:gd name="connsiteX2" fmla="*/ 1442923 w 3222391"/>
              <a:gd name="connsiteY2" fmla="*/ 82222 h 6858000"/>
              <a:gd name="connsiteX3" fmla="*/ 3222391 w 3222391"/>
              <a:gd name="connsiteY3" fmla="*/ 3429000 h 6858000"/>
              <a:gd name="connsiteX4" fmla="*/ 1442923 w 3222391"/>
              <a:gd name="connsiteY4" fmla="*/ 6775779 h 6858000"/>
              <a:gd name="connsiteX5" fmla="*/ 1314670 w 3222391"/>
              <a:gd name="connsiteY5" fmla="*/ 6858000 h 6858000"/>
              <a:gd name="connsiteX6" fmla="*/ 0 w 3222391"/>
              <a:gd name="connsiteY6" fmla="*/ 6858000 h 6858000"/>
              <a:gd name="connsiteX7" fmla="*/ 3048 w 3222391"/>
              <a:gd name="connsiteY7" fmla="*/ 6096 h 6858000"/>
              <a:gd name="connsiteX0" fmla="*/ 5038 w 3224381"/>
              <a:gd name="connsiteY0" fmla="*/ 6096 h 6858000"/>
              <a:gd name="connsiteX1" fmla="*/ 1316660 w 3224381"/>
              <a:gd name="connsiteY1" fmla="*/ 0 h 6858000"/>
              <a:gd name="connsiteX2" fmla="*/ 1444913 w 3224381"/>
              <a:gd name="connsiteY2" fmla="*/ 82222 h 6858000"/>
              <a:gd name="connsiteX3" fmla="*/ 3224381 w 3224381"/>
              <a:gd name="connsiteY3" fmla="*/ 3429000 h 6858000"/>
              <a:gd name="connsiteX4" fmla="*/ 1444913 w 3224381"/>
              <a:gd name="connsiteY4" fmla="*/ 6775779 h 6858000"/>
              <a:gd name="connsiteX5" fmla="*/ 1316660 w 3224381"/>
              <a:gd name="connsiteY5" fmla="*/ 6858000 h 6858000"/>
              <a:gd name="connsiteX6" fmla="*/ 1990 w 3224381"/>
              <a:gd name="connsiteY6" fmla="*/ 6858000 h 6858000"/>
              <a:gd name="connsiteX7" fmla="*/ 5038 w 3224381"/>
              <a:gd name="connsiteY7" fmla="*/ 6096 h 6858000"/>
              <a:gd name="connsiteX0" fmla="*/ 2921 w 3231408"/>
              <a:gd name="connsiteY0" fmla="*/ 24384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24384 h 6858000"/>
              <a:gd name="connsiteX0" fmla="*/ 2921 w 3231408"/>
              <a:gd name="connsiteY0" fmla="*/ 6096 h 6858000"/>
              <a:gd name="connsiteX1" fmla="*/ 1323687 w 3231408"/>
              <a:gd name="connsiteY1" fmla="*/ 0 h 6858000"/>
              <a:gd name="connsiteX2" fmla="*/ 1451940 w 3231408"/>
              <a:gd name="connsiteY2" fmla="*/ 82222 h 6858000"/>
              <a:gd name="connsiteX3" fmla="*/ 3231408 w 3231408"/>
              <a:gd name="connsiteY3" fmla="*/ 3429000 h 6858000"/>
              <a:gd name="connsiteX4" fmla="*/ 1451940 w 3231408"/>
              <a:gd name="connsiteY4" fmla="*/ 6775779 h 6858000"/>
              <a:gd name="connsiteX5" fmla="*/ 1323687 w 3231408"/>
              <a:gd name="connsiteY5" fmla="*/ 6858000 h 6858000"/>
              <a:gd name="connsiteX6" fmla="*/ 9017 w 3231408"/>
              <a:gd name="connsiteY6" fmla="*/ 6858000 h 6858000"/>
              <a:gd name="connsiteX7" fmla="*/ 2921 w 3231408"/>
              <a:gd name="connsiteY7" fmla="*/ 6096 h 6858000"/>
              <a:gd name="connsiteX0" fmla="*/ 5038 w 3233525"/>
              <a:gd name="connsiteY0" fmla="*/ 6096 h 6858000"/>
              <a:gd name="connsiteX1" fmla="*/ 1325804 w 3233525"/>
              <a:gd name="connsiteY1" fmla="*/ 0 h 6858000"/>
              <a:gd name="connsiteX2" fmla="*/ 1454057 w 3233525"/>
              <a:gd name="connsiteY2" fmla="*/ 82222 h 6858000"/>
              <a:gd name="connsiteX3" fmla="*/ 3233525 w 3233525"/>
              <a:gd name="connsiteY3" fmla="*/ 3429000 h 6858000"/>
              <a:gd name="connsiteX4" fmla="*/ 1454057 w 3233525"/>
              <a:gd name="connsiteY4" fmla="*/ 6775779 h 6858000"/>
              <a:gd name="connsiteX5" fmla="*/ 1325804 w 3233525"/>
              <a:gd name="connsiteY5" fmla="*/ 6858000 h 6858000"/>
              <a:gd name="connsiteX6" fmla="*/ 1990 w 3233525"/>
              <a:gd name="connsiteY6" fmla="*/ 6848856 h 6858000"/>
              <a:gd name="connsiteX7" fmla="*/ 5038 w 3233525"/>
              <a:gd name="connsiteY7" fmla="*/ 6096 h 6858000"/>
              <a:gd name="connsiteX0" fmla="*/ 21336 w 3249823"/>
              <a:gd name="connsiteY0" fmla="*/ 6096 h 6858000"/>
              <a:gd name="connsiteX1" fmla="*/ 1342102 w 3249823"/>
              <a:gd name="connsiteY1" fmla="*/ 0 h 6858000"/>
              <a:gd name="connsiteX2" fmla="*/ 1470355 w 3249823"/>
              <a:gd name="connsiteY2" fmla="*/ 82222 h 6858000"/>
              <a:gd name="connsiteX3" fmla="*/ 3249823 w 3249823"/>
              <a:gd name="connsiteY3" fmla="*/ 3429000 h 6858000"/>
              <a:gd name="connsiteX4" fmla="*/ 1470355 w 3249823"/>
              <a:gd name="connsiteY4" fmla="*/ 6775779 h 6858000"/>
              <a:gd name="connsiteX5" fmla="*/ 1342102 w 3249823"/>
              <a:gd name="connsiteY5" fmla="*/ 6858000 h 6858000"/>
              <a:gd name="connsiteX6" fmla="*/ 0 w 3249823"/>
              <a:gd name="connsiteY6" fmla="*/ 6858000 h 6858000"/>
              <a:gd name="connsiteX7" fmla="*/ 21336 w 3249823"/>
              <a:gd name="connsiteY7" fmla="*/ 609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249823" h="6858000">
                <a:moveTo>
                  <a:pt x="21336" y="6096"/>
                </a:moveTo>
                <a:lnTo>
                  <a:pt x="1342102" y="0"/>
                </a:lnTo>
                <a:lnTo>
                  <a:pt x="1470355" y="82222"/>
                </a:lnTo>
                <a:cubicBezTo>
                  <a:pt x="2543959" y="807534"/>
                  <a:pt x="3249823" y="2035835"/>
                  <a:pt x="3249823" y="3429000"/>
                </a:cubicBezTo>
                <a:cubicBezTo>
                  <a:pt x="3249823" y="4822165"/>
                  <a:pt x="2543959" y="6050467"/>
                  <a:pt x="1470355" y="6775779"/>
                </a:cubicBezTo>
                <a:lnTo>
                  <a:pt x="1342102" y="6858000"/>
                </a:lnTo>
                <a:lnTo>
                  <a:pt x="0" y="6858000"/>
                </a:lnTo>
                <a:cubicBezTo>
                  <a:pt x="0" y="4572000"/>
                  <a:pt x="12192" y="2282952"/>
                  <a:pt x="21336" y="6096"/>
                </a:cubicBezTo>
                <a:close/>
              </a:path>
            </a:pathLst>
          </a:custGeom>
          <a:solidFill>
            <a:srgbClr val="0046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id="{1F0AD7F2-F7CB-A3CF-C334-5DF7AC43F0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023" y="4241926"/>
            <a:ext cx="1709063" cy="1497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 descr="A black and white logo with white letters&#10;&#10;Description automatically generated">
            <a:extLst>
              <a:ext uri="{FF2B5EF4-FFF2-40B4-BE49-F238E27FC236}">
                <a16:creationId xmlns:a16="http://schemas.microsoft.com/office/drawing/2014/main" id="{8A7E984E-5EF6-FF0C-0D64-307579D96CA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836" y="5903247"/>
            <a:ext cx="1819436" cy="3991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B698223-9CAD-0547-AD1D-DB30A68A8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891" y="2461034"/>
            <a:ext cx="3122237" cy="1385542"/>
          </a:xfrm>
        </p:spPr>
        <p:txBody>
          <a:bodyPr anchor="t">
            <a:normAutofit/>
          </a:bodyPr>
          <a:lstStyle/>
          <a:p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Activity </a:t>
            </a:r>
            <a:b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</a:br>
            <a:r>
              <a:rPr lang="en-US" sz="3800" b="1" dirty="0">
                <a:solidFill>
                  <a:schemeClr val="bg1"/>
                </a:solidFill>
                <a:latin typeface="Myriad Pro" panose="020B0503030403020204" pitchFamily="34" charset="0"/>
                <a:cs typeface="Calibri Light" panose="020F0302020204030204" pitchFamily="34" charset="0"/>
              </a:rPr>
              <a:t>Step 4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solidFill>
            <a:schemeClr val="bg1"/>
          </a:solidFill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71AA9-93BF-064A-A509-4CFFE7EA84CA}"/>
              </a:ext>
            </a:extLst>
          </p:cNvPr>
          <p:cNvGrpSpPr/>
          <p:nvPr/>
        </p:nvGrpSpPr>
        <p:grpSpPr>
          <a:xfrm>
            <a:off x="10505854" y="160771"/>
            <a:ext cx="1534831" cy="1401288"/>
            <a:chOff x="10075249" y="591344"/>
            <a:chExt cx="1838622" cy="170570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2191ED1-E328-AD4E-8657-089B5B232151}"/>
                </a:ext>
              </a:extLst>
            </p:cNvPr>
            <p:cNvGrpSpPr/>
            <p:nvPr/>
          </p:nvGrpSpPr>
          <p:grpSpPr>
            <a:xfrm>
              <a:off x="10414660" y="591344"/>
              <a:ext cx="1499211" cy="1332459"/>
              <a:chOff x="10414660" y="591344"/>
              <a:chExt cx="1499211" cy="1332459"/>
            </a:xfrm>
          </p:grpSpPr>
          <p:sp>
            <p:nvSpPr>
              <p:cNvPr id="5" name="Triangle 4">
                <a:extLst>
                  <a:ext uri="{FF2B5EF4-FFF2-40B4-BE49-F238E27FC236}">
                    <a16:creationId xmlns:a16="http://schemas.microsoft.com/office/drawing/2014/main" id="{0F4F21A0-7684-1A41-8D61-85CF80CFE47D}"/>
                  </a:ext>
                </a:extLst>
              </p:cNvPr>
              <p:cNvSpPr/>
              <p:nvPr/>
            </p:nvSpPr>
            <p:spPr>
              <a:xfrm>
                <a:off x="10414660" y="591344"/>
                <a:ext cx="1499211" cy="1332459"/>
              </a:xfrm>
              <a:prstGeom prst="triangle">
                <a:avLst/>
              </a:prstGeom>
              <a:solidFill>
                <a:srgbClr val="EEB1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6" name="Triangle 5">
                <a:extLst>
                  <a:ext uri="{FF2B5EF4-FFF2-40B4-BE49-F238E27FC236}">
                    <a16:creationId xmlns:a16="http://schemas.microsoft.com/office/drawing/2014/main" id="{41240581-CE96-4343-A00C-B93A019A85F1}"/>
                  </a:ext>
                </a:extLst>
              </p:cNvPr>
              <p:cNvSpPr/>
              <p:nvPr/>
            </p:nvSpPr>
            <p:spPr>
              <a:xfrm>
                <a:off x="10628421" y="890650"/>
                <a:ext cx="1068779" cy="88379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4" name="Donut 3">
              <a:extLst>
                <a:ext uri="{FF2B5EF4-FFF2-40B4-BE49-F238E27FC236}">
                  <a16:creationId xmlns:a16="http://schemas.microsoft.com/office/drawing/2014/main" id="{16517CC4-921A-5C41-9E27-4B55A4364ECC}"/>
                </a:ext>
              </a:extLst>
            </p:cNvPr>
            <p:cNvSpPr/>
            <p:nvPr/>
          </p:nvSpPr>
          <p:spPr>
            <a:xfrm>
              <a:off x="10075249" y="1311393"/>
              <a:ext cx="1068779" cy="985651"/>
            </a:xfrm>
            <a:prstGeom prst="donut">
              <a:avLst>
                <a:gd name="adj" fmla="val 13645"/>
              </a:avLst>
            </a:prstGeom>
            <a:solidFill>
              <a:srgbClr val="00466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060"/>
                </a:solidFill>
              </a:endParaRPr>
            </a:p>
          </p:txBody>
        </p:sp>
      </p:grp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59F843A6-BE22-75C8-5C1C-4449C86C19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06244" y="693840"/>
            <a:ext cx="6693720" cy="59499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4669"/>
                </a:solidFill>
              </a:rPr>
              <a:t>Step 4: Consensus of Local Expert Group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</a:rPr>
              <a:t>Each professional takes a turn presenting their findings from conference discussions.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</a:rPr>
              <a:t>During the discussion, fill in the empty sections for each profession.  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dirty="0">
                <a:solidFill>
                  <a:srgbClr val="004669"/>
                </a:solidFill>
              </a:rPr>
              <a:t>Each professional should have their section filled in before returning to the Local Expert Group.</a:t>
            </a:r>
          </a:p>
          <a:p>
            <a:pPr>
              <a:buClr>
                <a:srgbClr val="EEB111"/>
              </a:buClr>
              <a:buFont typeface="Wingdings" pitchFamily="2" charset="2"/>
              <a:buChar char="§"/>
            </a:pPr>
            <a:r>
              <a:rPr lang="en-US" sz="2400" dirty="0">
                <a:solidFill>
                  <a:srgbClr val="004669"/>
                </a:solidFill>
              </a:rPr>
              <a:t>Each Local Expert Group will discuss and come to a consensus to answer the center question on the consensus map, applying CER: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b="1" dirty="0">
                <a:solidFill>
                  <a:srgbClr val="004669"/>
                </a:solidFill>
              </a:rPr>
              <a:t>Claim</a:t>
            </a:r>
            <a:r>
              <a:rPr lang="en-US" sz="2200" dirty="0">
                <a:solidFill>
                  <a:srgbClr val="004669"/>
                </a:solidFill>
              </a:rPr>
              <a:t>: What is the </a:t>
            </a:r>
            <a:r>
              <a:rPr lang="en-US" sz="2200" i="1" dirty="0">
                <a:solidFill>
                  <a:srgbClr val="004669"/>
                </a:solidFill>
              </a:rPr>
              <a:t>most</a:t>
            </a:r>
            <a:r>
              <a:rPr lang="en-US" sz="2200" dirty="0">
                <a:solidFill>
                  <a:srgbClr val="004669"/>
                </a:solidFill>
              </a:rPr>
              <a:t> effective TB treatment?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b="1" dirty="0">
                <a:solidFill>
                  <a:srgbClr val="004669"/>
                </a:solidFill>
              </a:rPr>
              <a:t>Evidence</a:t>
            </a:r>
            <a:r>
              <a:rPr lang="en-US" sz="2200" dirty="0">
                <a:solidFill>
                  <a:srgbClr val="004669"/>
                </a:solidFill>
              </a:rPr>
              <a:t>: Identify evidence/data which support your claim.</a:t>
            </a:r>
          </a:p>
          <a:p>
            <a:pPr lvl="1">
              <a:buClr>
                <a:srgbClr val="004669"/>
              </a:buClr>
              <a:buFont typeface="Wingdings" pitchFamily="2" charset="2"/>
              <a:buChar char="§"/>
            </a:pPr>
            <a:r>
              <a:rPr lang="en-US" sz="2200" b="1" dirty="0">
                <a:solidFill>
                  <a:srgbClr val="004669"/>
                </a:solidFill>
              </a:rPr>
              <a:t>Reasoning</a:t>
            </a:r>
            <a:r>
              <a:rPr lang="en-US" sz="2200" dirty="0">
                <a:solidFill>
                  <a:srgbClr val="004669"/>
                </a:solidFill>
              </a:rPr>
              <a:t>: Explain why the evidence/data supports your claim.</a:t>
            </a:r>
          </a:p>
          <a:p>
            <a:pPr lvl="1"/>
            <a:endParaRPr lang="en-US" sz="2200" dirty="0">
              <a:solidFill>
                <a:srgbClr val="004669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466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664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3113</TotalTime>
  <Words>612</Words>
  <Application>Microsoft Macintosh PowerPoint</Application>
  <PresentationFormat>Widescreen</PresentationFormat>
  <Paragraphs>80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Myriad Pro</vt:lpstr>
      <vt:lpstr>Wingdings</vt:lpstr>
      <vt:lpstr>Office Theme</vt:lpstr>
      <vt:lpstr>Team Up To Fight TB: Reaching a Consensus  to Identify Effective TB Treatments</vt:lpstr>
      <vt:lpstr>Teacher Authors</vt:lpstr>
      <vt:lpstr>Activity Introduction</vt:lpstr>
      <vt:lpstr>Activity Introduction</vt:lpstr>
      <vt:lpstr>Activity  Step 1</vt:lpstr>
      <vt:lpstr>Activity  Step 2</vt:lpstr>
      <vt:lpstr>Activity  Step 3</vt:lpstr>
      <vt:lpstr>Activity  Step 3</vt:lpstr>
      <vt:lpstr>Activity  Step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Begin with the End in Mind: Fortifying the STEM Pipeline from  Kindergarten to Career</dc:title>
  <dc:creator>Rose Riggs</dc:creator>
  <cp:lastModifiedBy>Rosemary Riggs</cp:lastModifiedBy>
  <cp:revision>66</cp:revision>
  <dcterms:created xsi:type="dcterms:W3CDTF">2021-05-17T20:49:27Z</dcterms:created>
  <dcterms:modified xsi:type="dcterms:W3CDTF">2024-12-10T16:46:01Z</dcterms:modified>
</cp:coreProperties>
</file>